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6" r:id="rId3"/>
    <p:sldId id="429" r:id="rId4"/>
    <p:sldId id="433" r:id="rId5"/>
    <p:sldId id="434" r:id="rId6"/>
    <p:sldId id="435" r:id="rId7"/>
    <p:sldId id="436" r:id="rId8"/>
    <p:sldId id="470" r:id="rId9"/>
    <p:sldId id="437" r:id="rId10"/>
    <p:sldId id="438" r:id="rId11"/>
    <p:sldId id="471" r:id="rId12"/>
    <p:sldId id="439" r:id="rId13"/>
    <p:sldId id="440" r:id="rId14"/>
    <p:sldId id="472" r:id="rId15"/>
    <p:sldId id="441" r:id="rId16"/>
    <p:sldId id="442" r:id="rId17"/>
    <p:sldId id="473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74" r:id="rId27"/>
    <p:sldId id="451" r:id="rId28"/>
    <p:sldId id="476" r:id="rId29"/>
    <p:sldId id="477" r:id="rId30"/>
    <p:sldId id="452" r:id="rId31"/>
    <p:sldId id="454" r:id="rId32"/>
    <p:sldId id="455" r:id="rId33"/>
    <p:sldId id="456" r:id="rId34"/>
    <p:sldId id="457" r:id="rId35"/>
    <p:sldId id="478" r:id="rId36"/>
    <p:sldId id="458" r:id="rId37"/>
    <p:sldId id="459" r:id="rId38"/>
    <p:sldId id="460" r:id="rId39"/>
    <p:sldId id="461" r:id="rId40"/>
    <p:sldId id="479" r:id="rId41"/>
    <p:sldId id="462" r:id="rId42"/>
    <p:sldId id="463" r:id="rId43"/>
    <p:sldId id="480" r:id="rId44"/>
    <p:sldId id="464" r:id="rId45"/>
    <p:sldId id="465" r:id="rId46"/>
    <p:sldId id="481" r:id="rId47"/>
    <p:sldId id="466" r:id="rId48"/>
    <p:sldId id="482" r:id="rId49"/>
    <p:sldId id="467" r:id="rId50"/>
    <p:sldId id="468" r:id="rId51"/>
    <p:sldId id="469" r:id="rId5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3" autoAdjust="0"/>
    <p:restoredTop sz="97719" autoAdjust="0"/>
  </p:normalViewPr>
  <p:slideViewPr>
    <p:cSldViewPr>
      <p:cViewPr varScale="1">
        <p:scale>
          <a:sx n="108" d="100"/>
          <a:sy n="108" d="100"/>
        </p:scale>
        <p:origin x="-150" y="-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CFB2992-190A-4367-BFF9-6ED9CA27D9C4}" type="datetimeFigureOut">
              <a:rPr lang="ko-KR" altLang="en-US"/>
              <a:pPr>
                <a:defRPr/>
              </a:pPr>
              <a:t>2015-04-02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4EFD1C-3CFC-4AA3-A820-E1BF204B95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53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B13EB8C-6A8F-48EC-836F-D60D12FD4048}" type="datetimeFigureOut">
              <a:rPr lang="ko-KR" altLang="en-US"/>
              <a:pPr>
                <a:defRPr/>
              </a:pPr>
              <a:t>2015-04-02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C27445-9C54-462A-B880-D00E5CC422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58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4941888"/>
            <a:ext cx="9144000" cy="1916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1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053328" cy="19415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9089"/>
            <a:ext cx="1728192" cy="14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1836738"/>
            <a:ext cx="17653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3848" y="3361184"/>
            <a:ext cx="2736304" cy="1353334"/>
          </a:xfrm>
        </p:spPr>
        <p:txBody>
          <a:bodyPr/>
          <a:lstStyle>
            <a:lvl1pPr algn="ctr"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7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088" y="1530350"/>
            <a:ext cx="7186612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 CookBook,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시대의 멀티미디어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27088" y="2513013"/>
            <a:ext cx="7991475" cy="186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강의교안 이용 안내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강의교안의 저작권은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한빛아카데미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㈜에 있습니다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136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조에 의거하여 </a:t>
            </a:r>
            <a:endParaRPr kumimoji="0" lang="en-US" altLang="ko-KR" sz="1100" u="sng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천만원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倂科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250825" y="908050"/>
            <a:ext cx="8636000" cy="5689600"/>
          </a:xfrm>
          <a:prstGeom prst="roundRect">
            <a:avLst>
              <a:gd name="adj" fmla="val 8655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2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/>
          </p:cNvSpPr>
          <p:nvPr userDrawn="1"/>
        </p:nvSpPr>
        <p:spPr bwMode="auto">
          <a:xfrm>
            <a:off x="250825" y="1390650"/>
            <a:ext cx="8636000" cy="520700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2000" smtClean="0">
              <a:solidFill>
                <a:srgbClr val="000000"/>
              </a:solidFill>
              <a:latin typeface="Lucida Grande"/>
              <a:ea typeface="ヒラギノ角ゴ ProN W3"/>
              <a:cs typeface="ヒラギノ角ゴ ProN W3"/>
              <a:sym typeface="Lucida Grande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827088" y="765175"/>
            <a:ext cx="7186612" cy="5222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9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2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629652FB-5FB3-4995-84D4-2363154A05E3}" type="datetimeFigureOut">
              <a:rPr lang="ko-KR" altLang="en-US"/>
              <a:pPr>
                <a:defRPr/>
              </a:pPr>
              <a:t>2015-04-02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CF5FC1D0-2EF2-4C62-AA63-B849C43C605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4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84213" y="5338763"/>
            <a:ext cx="8239125" cy="108108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05.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9750" y="4941888"/>
            <a:ext cx="0" cy="1079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340768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방식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이미지를 수학적인 공식으로 표현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객체의 위치와 기울기를 산술적 데이터로 기록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외곽선을 만들고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내부에 색상이나 패턴을 적용시켜 표현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도형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디자인에 주로 사용됨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평면 또는 공간상에 특정한 좌표 값을 가지고 표현됨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정해진 공식에 따라 처리되기 때문에 파일 크기가 비트맵 이미지에 비해 작음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크기와 이미지의 화질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선명도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손상시키지 않고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회전 등과 같은 다양한 방법으로 조작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벡터 드로잉 프로그램은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코렐드로우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프리핸드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등이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방식의 단점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사진과 같은 복잡한 이미지를 표현하기 힘듦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확대할 때마다 외곽선을 매끄럽게 만들기 위해 연산과정을 거치기 때문에 처리 속도가 늦음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5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340768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방식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15327512" descr="EMB000018ecbe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74" y="2733108"/>
            <a:ext cx="5392738" cy="2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26674" y="5330357"/>
            <a:ext cx="24048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벡터 방식으로 이미지를 표현하는 과정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방식과 벡터 방식의 차이점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145" y="2713192"/>
            <a:ext cx="709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모델의 개요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인간의 시각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인간의 눈에서 인지하는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(Illumination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빛 에너지의 물리적인 척도로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빛의 밝기 또는 세기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휘도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(Brightness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물체에서 반사되는 빛의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반사체 표면의 밝기를 나타내는 양을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(Color Model)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컴퓨터 환경에서 효율적인 컬러 영상 처리를 목적으로 국제조명위원회에서 개발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모델은 컴퓨터에서 각각의 색상에 대해 규정하고 재현할 수 있는 색 공간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(Color Space)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정의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 descr="C:\Users\Kim Yong Tae\Desktop\5장\5장 이미지\그림 5-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340"/>
            <a:ext cx="4320480" cy="24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7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컬러 모델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가산 혼합과 감산 혼합의 원리로 색을 표시하는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CMYK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명도와 같은 색의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삼속성을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기반으로 하는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HSV(HSB), HSL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9218" name="Picture 2" descr="C:\Users\Kim Yong Tae\Desktop\5장\5장 이미지\그림 5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33" y="1340768"/>
            <a:ext cx="5276123" cy="296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RGB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빛의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원색인 빨간색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(Red),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(Green),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파란색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(Blue)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색을 정의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세가지 색을 혼합하여 원하는 색을 만들며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색을 섞을수록 밝아져서 가산 혼합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(Additive Color Mixing)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컬러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모니터 등에 이용됨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화면을 구성하는 픽셀은 빨간색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파란색 각각에 한 바이트를 할당하여 모두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비트로 구성됨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501008"/>
            <a:ext cx="682245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CMYK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인쇄 매체에서 사용되는 것으로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청록색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(Cyan),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선홍색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(Magenta),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노란색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(Yellow),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검은색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(Black)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색을 정의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물감이나 잉크 같은 안료가 섞일 때 나타나는 색의 혼합을 이용하는 방식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색을 섞을수록 어두워지기 때문에 감산 혼합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(Subtractive Color Mixing)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모델에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추가된 모델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이론적으로 모든 색의 표현은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만으로도 가능함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CMYK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모델은 컬러 프린터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페인팅 등에서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CMYK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컬러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사용하는 이유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혼합하여 순수한 검은색을 만드는 것이 불가능하기 때문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CMY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모델의 세 가지 잉크를 종이에 뿌리면 건조 시간이 오래 걸려 인쇄 속도가 느려짐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문자를 출력하기 위해서 세 가지 잉크의 분사 위치가 매우 정확하게 이루어져야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검은색 잉크의 가격이 컬러 잉크보다 훨씬 싸기 때문에 비용을 절감할 수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39164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RGV vs CMYK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85" y="2658195"/>
            <a:ext cx="5541094" cy="35029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044" y="5856130"/>
            <a:ext cx="2395732" cy="1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22230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HSV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HSL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HSV, HSL </a:t>
            </a:r>
            <a:r>
              <a:rPr lang="ko-KR" altLang="en-US" sz="1200" dirty="0" smtClean="0"/>
              <a:t>컬러 모델은 사람이 감성적으로 색을 인식하는 방법과 가장 가깝게 구성됨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HSV, HSL </a:t>
            </a:r>
            <a:r>
              <a:rPr lang="ko-KR" altLang="en-US" sz="1200" dirty="0"/>
              <a:t>컬러 </a:t>
            </a:r>
            <a:r>
              <a:rPr lang="ko-KR" altLang="en-US" sz="1200" dirty="0" smtClean="0"/>
              <a:t>모델은 이미지의 색상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채도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명도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정보를 이용하여 색을 표현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색상</a:t>
            </a:r>
            <a:r>
              <a:rPr lang="en-US" altLang="ko-KR" sz="1200" dirty="0"/>
              <a:t>(Hue</a:t>
            </a:r>
            <a:r>
              <a:rPr lang="en-US" altLang="ko-KR" sz="1200" dirty="0" smtClean="0"/>
              <a:t>) : </a:t>
            </a:r>
            <a:r>
              <a:rPr lang="ko-KR" altLang="en-US" sz="1200" dirty="0" smtClean="0"/>
              <a:t>해당하는 색의 원색을 나타냄</a:t>
            </a:r>
            <a:endParaRPr lang="en-US" altLang="ko-KR" sz="1200" dirty="0" smtClean="0"/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채도</a:t>
            </a:r>
            <a:r>
              <a:rPr lang="en-US" altLang="ko-KR" sz="1200" dirty="0"/>
              <a:t>(Saturation</a:t>
            </a:r>
            <a:r>
              <a:rPr lang="en-US" altLang="ko-KR" sz="1200" dirty="0" smtClean="0"/>
              <a:t>) : </a:t>
            </a:r>
            <a:r>
              <a:rPr lang="ko-KR" altLang="en-US" sz="1200" dirty="0" smtClean="0"/>
              <a:t>색의 순수한 정도 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진하기 정도를 나타냄</a:t>
            </a:r>
            <a:endParaRPr lang="en-US" altLang="ko-KR" sz="1200" dirty="0" smtClean="0"/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명도</a:t>
            </a:r>
            <a:r>
              <a:rPr lang="en-US" altLang="ko-KR" sz="1200" dirty="0"/>
              <a:t>(Value, Brightness</a:t>
            </a:r>
            <a:r>
              <a:rPr lang="en-US" altLang="ko-KR" sz="1200" dirty="0" smtClean="0"/>
              <a:t>) : </a:t>
            </a:r>
            <a:r>
              <a:rPr lang="ko-KR" altLang="en-US" sz="1200" dirty="0" smtClean="0"/>
              <a:t>색깔의 밝은 정도를 나타냄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02550"/>
            <a:ext cx="533329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HSV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원통 또는 원뿔 모양의 </a:t>
            </a:r>
            <a:r>
              <a:rPr lang="ko-KR" altLang="en-US" sz="1200" dirty="0" err="1" smtClean="0"/>
              <a:t>좌표계를</a:t>
            </a:r>
            <a:r>
              <a:rPr lang="ko-KR" altLang="en-US" sz="1200" dirty="0" smtClean="0"/>
              <a:t> 사용하여 표현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색상은 둥근 원으로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0°~360°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사이의 일정한 각도로 분할하여 표현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채도는 원통 또는 원뿔 중심에서부터 바깥쪽의 수평 거리로 표현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명도는 원통 또는 원뿔의 세로축을 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HSL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HSV </a:t>
            </a:r>
            <a:r>
              <a:rPr lang="ko-KR" altLang="en-US" sz="1200" dirty="0"/>
              <a:t>컬러 모델과 유사한 모델로</a:t>
            </a:r>
            <a:r>
              <a:rPr lang="en-US" altLang="ko-KR" sz="1200" dirty="0"/>
              <a:t>, </a:t>
            </a:r>
            <a:r>
              <a:rPr lang="ko-KR" altLang="en-US" sz="1200" dirty="0"/>
              <a:t>원뿔 두 개를 서로 이어 붙여 색 체계를 나타냄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명도를 고정시키고 채도를 변경함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밝은 색과 어두운 색이 색 공간에서 서로 대칭적으로 표현됨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1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개요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장치의 이미지 표현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압축과 저장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이미지와 그래픽 편집 소프트웨어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650" y="1341438"/>
            <a:ext cx="0" cy="2374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72" y="1988840"/>
            <a:ext cx="7543360" cy="3449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56" y="4983335"/>
            <a:ext cx="3706506" cy="171670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HSL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 편집 대화상자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인덱스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(Indexed Color)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모델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256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이하의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색상을 사용하여 이미지를 표현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픽셀은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비트의 색상 정보를 가지는데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VGA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 카드가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256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색상만 지원할 때 컬러를 표현하기 위해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1,677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개의 색상 집합을 가진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RGB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픽셀당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256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색상만 제한하여 사용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색상의 표현 범위가 좁은 대신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파일의 용량이 작음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인덱스 컬러 모델을 사용하는 대표적인 이미지 파일 포맷은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GIF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포맷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TIF, JPG, PNG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포맷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파일의 용량을 줄이기 위해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3928861"/>
            <a:ext cx="5911949" cy="2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표현을 위한 컬러 모델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24744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 컬러를 인덱스 컬러로 변환하는 방법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인접한 색상을 선택하는 방법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팔레트에 정확한 색상이 존재하지 않을 경우 해당 색상과 유사한 색상을 선택하여 나타내는 방법</a:t>
            </a:r>
            <a:endParaRPr lang="en-US" altLang="ko-KR" sz="1200" dirty="0" smtClean="0"/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정확한 색상이 중요하지 않은 경우에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디더링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(Dithering)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팔레트에 존재하지 않는 색을 존재하는 컬러 패턴을 이용하여 가장 유사하게 표현하는 기법</a:t>
            </a:r>
            <a:endParaRPr lang="en-US" altLang="ko-KR" sz="1200" dirty="0" smtClean="0"/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제한된 색의 도트를 조합하여 음영 또는 색상을 나타냄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분홍색의 경우 빨간색과 흰색의 도트 조합으로 만듦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도트의 조합으로 구성되어 다소 거칠게 보인다는 단점이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12" y="3988130"/>
            <a:ext cx="4182067" cy="24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압축과 저장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47631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맷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디지털 카메라 또는 스캐너의 이미지 센서가 촬영한 정보에 최소의 처리 과정만 거친 데이터를 의미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가공되지 않은 상태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그래픽 편집기 또는 인쇄 등에 사용할 수 없음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센서에 의해 감지된 빛의 세기에 대한 정보만 가지고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디지털 카메라 제조사에 따라 여러 가지가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사진을 찍으면 이미지 센서에 의해 감지된 이미지 정보가 </a:t>
            </a:r>
            <a:r>
              <a:rPr kumimoji="0"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파일로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변환됨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이미지로 변환하기 위해서는 사용자가 별도의 처리 과정을 거쳐야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5327912" descr="EMB000018ecbe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8" y="3776301"/>
            <a:ext cx="6285582" cy="23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21492" y="6162926"/>
            <a:ext cx="22397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이미지와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비교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7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압축과 저장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07362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장점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JPEG </a:t>
            </a:r>
            <a:r>
              <a:rPr lang="ko-KR" altLang="en-US" sz="1200" dirty="0" smtClean="0"/>
              <a:t>이미지보다 </a:t>
            </a:r>
            <a:r>
              <a:rPr lang="ko-KR" altLang="en-US" sz="1200" dirty="0" smtClean="0">
                <a:solidFill>
                  <a:srgbClr val="FF0000"/>
                </a:solidFill>
              </a:rPr>
              <a:t>화질이 좋음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이미지는 압축을 하지 않거나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무손실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압축을 사용하므로 이미지를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항상 원본 형태로 유지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변환 소프트웨어를 사용하면 섬세한 제어가 가능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비트의 명암 정보를 가지고 있고 그림자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밝은 부분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채도가 깊은 색에 더 정확성을 제공함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대로 색 공간을 설정할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JPEG </a:t>
            </a:r>
            <a:r>
              <a:rPr lang="ko-KR" altLang="en-US" sz="1200" dirty="0" smtClean="0"/>
              <a:t>파일보다 일반적으로 </a:t>
            </a:r>
            <a:r>
              <a:rPr lang="en-US" altLang="ko-KR" sz="1200" dirty="0" smtClean="0"/>
              <a:t>2~6</a:t>
            </a:r>
            <a:r>
              <a:rPr lang="ko-KR" altLang="en-US" sz="1200" dirty="0" smtClean="0"/>
              <a:t>배 정도 </a:t>
            </a:r>
            <a:r>
              <a:rPr lang="ko-KR" altLang="en-US" sz="1200" dirty="0" smtClean="0">
                <a:solidFill>
                  <a:srgbClr val="FF0000"/>
                </a:solidFill>
              </a:rPr>
              <a:t>파일 용량이 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메모리 카드에 저장할 때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시간이 많이 걸림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포맷이 별도로 지정되어 있지 않음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표준 포맷에 비하여 아직 활성화가 되지 않았기 때문에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포맷을 지원하는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별도의 소프트웨어가 필요함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이미지 포맷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마이크로소프트사에서 개발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그래픽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저장하는 기본 포맷으로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.bmp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압축되지 않은 비트맵 이미지를 저장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저장하는 파일 형식 중 구조가 가장 단순해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이미지 처리를 위한 전용 포맷으로 사용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확대하거나 축소하기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이미지 포맷은 모든 픽셀의 컬러 값을 그대로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저장할 때 다른 포맷으로 저장하는 것보다 파일 용량이 매우 커짐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이미지 파일은 비트맵 파일 헤더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정보 헤더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팔레트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픽셀 데이터 등으로 구성됨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9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이미지 포맷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 descr="C:\Users\Kim Yong Tae\Desktop\5장\5장 이미지\그림 5-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0" y="1929855"/>
            <a:ext cx="6546304" cy="37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0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07362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</a:rPr>
              <a:t>높은 화질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적은 용량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자유로운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사용성을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만족하는 디지털 이미지 표준에 대한 요구로 탄생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웹사이트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광고 등에서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보편적으로 사용되는 이미지 포맷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RGB, CMYK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모델을 지원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데이터를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저장하여 이미지의 이동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재생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능력을 향상시킴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품질 저하가 발생하는 손실압축 방식을 사용하지만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손실 없이 최대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25:1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압축이 가능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손실을 감수하면 최대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100:1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적은 파일 용량으로 품질이 우수한 이미지를 표현할 수 있기 때문에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 압축에 많이 사용됨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선이나 문자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세밀한 격자 등이 다수 포함된 이미지는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PNG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비손실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압축 표준을 사용하는 것이 바람직함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압축률과 화질을 향상시킨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‘JPEG 2000’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발표되었으나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밀려 널리 사용되지는 못함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일부 운영체제가 지원하지 않고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별도의 프로그램을 설치해야 하는 불편함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38" name="Picture 2" descr="C:\Users\Kim Yong Tae\Desktop\5장\5장 이미지\그림 5-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3" y="2069182"/>
            <a:ext cx="7319415" cy="286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15327752" descr="EMB000018ecbe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45" y="2048109"/>
            <a:ext cx="6120284" cy="378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개념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‘이미지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(Image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영상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등으로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번역됨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이미지는 시각 이미지와 청각 이미지로 구분됨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 이미지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 대한 지식이 없어도 그 자체를 직접적으로 경험할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청각 이미지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언어나 음악으로 표현되어 대상과 일정한 거리를 유지하게 만듦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시각적 이미지에 비해 간접적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5925" lvl="1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모든 이미지는 전달하고자 하는 정보를 구체화함으로써 내용을 보다 선명하게 인식할 수 있음</a:t>
            </a:r>
            <a:endParaRPr lang="en-US" altLang="ko-KR" sz="12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개요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5326472" descr="EMB000018ecbe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54292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87624" y="6153470"/>
            <a:ext cx="24048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이미지가 주는 메시지와 정서적인 반응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압축 알고리즘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무손실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압축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(Lossless Compression)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방식과 손실 압축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(Loss Compression)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방식을 모두 지원함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무손실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압축 방식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압축된 데이터를 다시 복원했을 때 이전의 데이터와 모든 비트가 일치함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손실 압축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용량을 감소시키기 위해 압축 과정의 손실을 감수하고 사용하는 방법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사람의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눈에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민감한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밝기 정도를 나타내는 ‘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휘도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)’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정보는 유지시키고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 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(Low-Pass)’ </a:t>
            </a: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부분만을 중점적으로 압축</a:t>
            </a: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988" y="1468180"/>
            <a:ext cx="6434340" cy="17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사용하여 압축하는 과정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74249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95536" y="1315367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JPEG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알고리즘을 사용하여 압축하는 과정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 변환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(Color Transformation)</a:t>
            </a: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모델을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YIQ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모델로 변환하는 과정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YIQ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모델은 컬러 텔레비전에서 사용하는 모델로 색상보다 밝기에 더 민감한 시각을 고려한 원리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과정에서는 정보 손실이 발생하지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 샘플링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(Down Sampling)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단계에서 변환된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YIQ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모델을 </a:t>
            </a:r>
            <a:r>
              <a:rPr lang="en-US" altLang="ko-KR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YCbCr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컬러 모델로 변환하는 과정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밝기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Cb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Cr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색상을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나타냄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과정에서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성분은 그대로 유지하고 색상 정보인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감소시킴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크기는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1/4.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1/2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크기로 감소되며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손실이 발생함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068960"/>
            <a:ext cx="3240360" cy="144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JPEG(JPG)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95536" y="1340768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JPEG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알고리즘을 사용하여 압축하는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DCT(Discrete Cosine Transformation)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공간의 컬러 정보를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차원의 주파수 정보로 변환하는 과정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중요하지 않은 부분이 손실되기 때문에 전체 데이터 용량이 감소함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구성하는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(8×8)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 블록을 샘플링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양자화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Quantizaion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DCT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변환으로 발생한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DCT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계수에서 불필요한 고주파 잡음들을 제거하는 과정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미리 정의된 상수로 나누고 그 결과를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정수값으로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반올림함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압축이 가장 큰 동시에 데이터 손실이 가장 많이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부호화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(Encoding)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양자화 과정을 거친 데이터를 부호화 알고리즘으로 다시 압축하는 작업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데이터에 대해 나타날 확률을 따져 서로 다른 길이의 코드를 배정함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자주 나타나는 데이터의 코드 길이가 짧음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6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GIF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11560" y="1340768"/>
            <a:ext cx="813690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GIF(Graphics Interchange Format)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포맷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</a:rPr>
              <a:t>온라인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전송</a:t>
            </a:r>
            <a:r>
              <a:rPr lang="ko-KR" altLang="en-US" sz="1200" dirty="0" smtClean="0"/>
              <a:t>을 위해 만들어졌으며 </a:t>
            </a:r>
            <a:r>
              <a:rPr lang="ko-KR" altLang="en-US" sz="1200" dirty="0" err="1" smtClean="0"/>
              <a:t>무손실</a:t>
            </a:r>
            <a:r>
              <a:rPr lang="ko-KR" altLang="en-US" sz="1200" dirty="0" smtClean="0"/>
              <a:t> 압축 방식인 </a:t>
            </a:r>
            <a:r>
              <a:rPr lang="en-US" altLang="ko-KR" sz="1200" dirty="0" smtClean="0"/>
              <a:t>LZW(Lempel-Ziv-Welch) </a:t>
            </a:r>
            <a:r>
              <a:rPr lang="ko-KR" altLang="en-US" sz="1200" dirty="0" smtClean="0"/>
              <a:t>알고리즘을 사용함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1.5:1~2:1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비율로 이미지를 압축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품질의 손상 없이 파일 용량을 원본의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40%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감소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시킬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사진의 경우 압축 효과가 크지 않으나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제작된 그래픽 파일은 압축 효과가 큼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웹페이지에서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간단한 작업으로 다양한 효과를 줄 수 있고 특별한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플러그인을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요구하지 않아 여러 환경에서 쉽게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1989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새로운 기능을 추가한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GIF89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형식을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현재 두 개의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버전을 구분하지 않고 사용함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15326552" descr="EMB000018ecbe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24589"/>
            <a:ext cx="6048672" cy="24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GIF </a:t>
            </a: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67544" y="1065475"/>
            <a:ext cx="828092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GIF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포맷의 단점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최대 </a:t>
            </a:r>
            <a:r>
              <a:rPr lang="en-US" altLang="ko-KR" sz="1200" dirty="0">
                <a:solidFill>
                  <a:srgbClr val="FF0000"/>
                </a:solidFill>
              </a:rPr>
              <a:t>256</a:t>
            </a:r>
            <a:r>
              <a:rPr lang="ko-KR" altLang="en-US" sz="1200" dirty="0">
                <a:solidFill>
                  <a:srgbClr val="FF0000"/>
                </a:solidFill>
              </a:rPr>
              <a:t>가지 색상을 지원하는 이미지만 구현할 수 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압축 기술의 특허 문제로 널리 사용하기에는 한계가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정밀한 사진보다 단순한 색상으로 이루어진 선</a:t>
            </a:r>
            <a:r>
              <a:rPr lang="en-US" altLang="ko-KR" sz="12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아이콘 등에 사용하면 </a:t>
            </a: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유용함</a:t>
            </a:r>
            <a:endParaRPr lang="en-US" altLang="ko-KR" sz="12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GIF89a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새로 추가된 기능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인터레이싱</a:t>
            </a:r>
            <a:r>
              <a:rPr lang="ko-KR" altLang="en-US" sz="1200" dirty="0" smtClean="0"/>
              <a:t> 기능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</a:rPr>
              <a:t>하나의 화면을 짝수 줄의 화면과 홀수 줄의 화면으로 분리하여 교대로 주사하여 재생하는 방법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낮은 해상도에서부터 시작하여 서서히 선명하고 뚜렷한 이미지로 표현함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58" name="Picture 2" descr="C:\Users\Kim Yong Tae\Desktop\5장\5장 이미지\그림 5-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49" y="4233827"/>
            <a:ext cx="4315370" cy="23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GIF </a:t>
            </a: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67544" y="1052736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GIF89a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새로 추가된 기능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투명 </a:t>
            </a:r>
            <a:r>
              <a:rPr lang="ko-KR" altLang="en-US" sz="1200" dirty="0"/>
              <a:t>기능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</a:rPr>
              <a:t>특정한 색을 투명으로 지정하여 다른 색의 배경 위에 겹쳐서 표현하는 기능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이미지가 해당 페이지 위에 떠 있는 것 같은 시각적인 효과를 낼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애니메이션 </a:t>
            </a:r>
            <a:r>
              <a:rPr lang="ko-KR" altLang="en-US" sz="1200" dirty="0"/>
              <a:t>기능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</a:rPr>
              <a:t>이미지를 구성하는 개체가 살아 움직이는 것처럼 이미지를 재생하는 기술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파일에 여러 장의 이미지 프레임들을 저장해서 순서대로 번갈아 가며 재생시켜 움직이는 것처럼 보이게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간단하게 만들 수 있는 장점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움직임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재생 속도 등이 다소 떨어지는 단점이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435" name="Picture 3" descr="C:\Users\Kim Yong Tae\Desktop\5장\5장 이미지\그림 5-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44" y="4440018"/>
            <a:ext cx="7386720" cy="187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PNG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3.5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22230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PNG(Portable Network Graphics)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포맷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형식을 대체하기 위해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1995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년에 개발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비트의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트루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컬러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(True Color)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지원하고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무손실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압축 방식을 사용하기 때문에 이미지를 손상시키지 않음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PNG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포맷은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압축 효율이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10~30%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 향상되어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용량으로도 이미지 표현이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특징인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인터레이싱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(Interlacing)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기능과 투명 기능도 제공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JPG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장점을 모두 갖추고 있으며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화질은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BMP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정도의 높은 수준을 유지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용량이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JPEG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보다는 크다는 단점이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82" name="Picture 2" descr="C:\Users\Kim Yong Tae\Desktop\5장\5장 이미지\그림 5-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64" y="3742511"/>
            <a:ext cx="5128816" cy="26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PNG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이미지 포맷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3.5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PNG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포맷의 특징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압축률이 더 높음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처럼 단색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투명층이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아니라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투명도 자체를 조절할 수 있는 부드러운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투명층을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지원함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인터레이싱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재생 기능이 제공되며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GIF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형식보다 더 빠르게 나타남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이미지 표시를 염두에 두고 개발되었기 때문에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CYMK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색 공간은 지원하지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기능을 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 않음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3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처리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획득과 처리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이미지에 대한 사람들의 이해를 돕기 위해 컴퓨터를 이용하여 이미지를 생성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조작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인식하는 기술뿐만 아니라 이미지 데이터에 포함되어 있는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왜곡이나 잡음을 제거하고 이미지로부터 정보를 도출하는 과정도 포함됨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06" name="Picture 2" descr="C:\Users\Kim Yong Tae\Desktop\5장\5장 이미지\그림 5-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54504"/>
            <a:ext cx="7200800" cy="27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환경에서 이미지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73032"/>
            <a:ext cx="7992888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환경에서 이미지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GUI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기반의 윈도우 운영체제가 시각적인 요소를 화면에 배치하면서 시작됨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멀티미디어 환경을 구성하는 </a:t>
            </a:r>
            <a:r>
              <a:rPr lang="ko-KR" altLang="en-US" sz="1200" dirty="0" smtClean="0"/>
              <a:t>여러 데이터 </a:t>
            </a:r>
            <a:r>
              <a:rPr lang="ko-KR" altLang="en-US" sz="1200" dirty="0"/>
              <a:t>중 이미지는 특히 중요한 위치를 차지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텍스트로 전달하기 어려운 내용을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그림이나 그래프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쉽고 명확하게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전달이 가능함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인간이 받아들이는 정보의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80%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이상이 시각을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통해서 인지함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입력된 이미지는 기억장치에 저장되고 처리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이미지는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픽셀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(Pixel)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단위로 표현됨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처리와 저장을 위해 이미지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(Image Compression)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과정을 거침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 descr="C:\Users\Kim Yong Tae\Desktop\5장\5장 이미지\그림 5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27" y="4076519"/>
            <a:ext cx="4265405" cy="23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처리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 기법 중 많이 사용되는 기법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확대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회전 등과 같은 기하학적 변환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명도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색 보정 작업과 색 다른 색 공간으로의 색 변환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둘 이상의 영상을 결합하는 디지털 합성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둘 이상의 영상을 맞추는 영상 정합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영상의 변형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글자 인식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얼굴 인식 등과 같은 영상 인식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분할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물체의 인식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9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처리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이미지 처리 기술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평활화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(Smoothing)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손상된 이미지 부분을 최소화하여 부드럽게 만드는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(Blurring)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현상 제거 기술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흐리게 나타나는 현상을 제거하는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선명화 기술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(Sharpening)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뚜렷한 이미지를 얻기 위한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(Filtering) 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잡음을 제거하는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대비도 증가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밝기나 색을 변화시키는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윤곽선 추출기법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패턴인식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(Pattern Recognition)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6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히스토그램과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평활화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(Histogram)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어두운 정도를 나타내는 개념으로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구성하는 픽셀에 대한 명암 값의 분포를 나타냄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처리에서 일반적으로 많이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 대한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256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(0∼255)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명암 값을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축은 각각의 명암 값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(level)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빈도수를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 과정에서 밝기를 조절함으로써 명도 값의 분포를 넓게 하여 좋은 품질의 이미지를 획득함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27845"/>
            <a:ext cx="4887680" cy="29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히스토그램과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평활화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(Histogram)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 그래프에서 </a:t>
            </a:r>
            <a:r>
              <a:rPr kumimoji="0"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문턱치</a:t>
            </a:r>
            <a:r>
              <a:rPr kumimoji="0"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(Threshold) </a:t>
            </a:r>
            <a:r>
              <a:rPr kumimoji="0"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설정하면 유용한 정보만을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추출할 수 있음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문턱치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이미지와 배경을 분리할 수 있는 가장 적절한 값을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컬러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이미지인 경우는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명암과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RGB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색상에 대해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히스토그램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표현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530" name="Picture 2" descr="C:\Users\Kim Yong Tae\Desktop\5장\5장 이미지\그림 5-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67093"/>
            <a:ext cx="4752528" cy="325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8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히스토그램과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이미지의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평활화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평활화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(Histogram Equalization)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문턱치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값을 </a:t>
            </a: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기준값으로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히스토그램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평활화를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명암도에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따른 픽셀의 개수를 고르게 분포시키는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평활화를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위한 공식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히스토그램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평활화를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이미지는 밝고 어두운 부분이 거의 균등하게 분포됨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827" y="2852936"/>
            <a:ext cx="3456384" cy="576064"/>
          </a:xfrm>
          <a:prstGeom prst="rect">
            <a:avLst/>
          </a:prstGeom>
        </p:spPr>
      </p:pic>
      <p:pic>
        <p:nvPicPr>
          <p:cNvPr id="23554" name="Picture 2" descr="C:\Users\Kim Yong Tae\Desktop\5장\5장 이미지\그림 5-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4121630"/>
            <a:ext cx="5328592" cy="23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필터링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(Image Filtering)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이미지에 특정한 마스크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(Mask)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(Filter)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사용하여 처리하는 방법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3×3, 5×5, 7×7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홀수개의 픽셀들을 마스크로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3×3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마스크의 경우에는 중앙의 픽셀과 인접한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픽셀들을 이용하여 중앙의 픽셀 값을 결정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컨벌루션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(Convolution) :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 마스크를 덮어서 연산하는 것 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 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이미지의 각각의 픽셀에 대해 인접한 주변의 픽셀들의 조합으로 대체하는 작업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76261"/>
            <a:ext cx="5616624" cy="2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필터링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필터의 종류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부드럽게 하는 저주파 통과 필터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(LPF, Low Pass Filter)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서서히 변하는 영역은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유지하고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급격하게 변하는 영역을 서서히 변경되도록 평균값으로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대체함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뚜렷하게 하는 고주파 통과 필터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(HPF, High Pass Filter)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흐려진 영상을 개선하는데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578" name="Picture 2" descr="C:\Users\Kim Yong Tae\Desktop\5장\5장 이미지\그림 5-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4" y="3105464"/>
            <a:ext cx="5194844" cy="29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처리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기법과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24744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682" y="1735797"/>
            <a:ext cx="5256584" cy="46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 처리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기법과 응용 분야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4.4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2" name="Picture 2" descr="C:\Users\Kim Yong Tae\Desktop\5장\5장 이미지\그림 5-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24" y="1916832"/>
            <a:ext cx="517851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896544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이미지와 그래픽 편집 소프트웨어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페인팅 소프트웨어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물감으로 그림을 그리는 것과 같은 작업을 할 수 있는 프로그램 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 단위로 이미지를 처리하는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기반으로 하여 이미지를 확대하면 선명도가 떨어짐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 개수의 조정으로 회화나 사진 같은 사실적인 이미지 표현이 가능함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어도비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(Adobe Photoshop),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(Corel Painter)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등이 대표적임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드로잉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대상의 윤곽을 선으로 작업하는 프로그램</a:t>
            </a:r>
            <a:endParaRPr kumimoji="0"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페인팅 소프트웨어로 만든 이미지보다 용량을 적게 차지함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 방식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이기 때문에 이미지의 왜곡 없이 확대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축소가 가능함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어도비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(Adobe Illustrator),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코렐드로우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(CorelDraw),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오토 스케치 등이 대표적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3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896544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디스플레이 장치의 이미지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993544"/>
            <a:ext cx="799288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픽셀과 해상도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해상도</a:t>
            </a:r>
            <a:r>
              <a:rPr lang="en-US" altLang="ko-KR" sz="1200" dirty="0" smtClean="0"/>
              <a:t>(Resolution)</a:t>
            </a:r>
            <a:r>
              <a:rPr lang="ko-KR" altLang="en-US" sz="1200" dirty="0" smtClean="0"/>
              <a:t>란 디스플레이 장치나 인쇄물에서 이미지의 정밀도를 나타내는 지표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단위는 인치당 픽셀 수를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픽셀에는 이미지를 표현하기 위한 색상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(Color)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정보가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장치의 해상도는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PPI(Pixel Per Inch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인쇄물의 해상도는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DPI(Dot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Inch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픽셀과 이미지의 관계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인치당 픽셀의 개수가 많을수록 이미지는 더욱 선명해짐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 수가 많을수록 메모리 용량을 많이 차지하게 되어 컴퓨터 속도가 느려짐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원래 이미지가 손상되지 않도록 이미지 사용 목적에 맞게 적절한 해상도를 적용하는 것이 바람직함</a:t>
            </a:r>
            <a:endParaRPr lang="en-US" altLang="ko-KR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 descr="C:\Users\Kim Yong Tae\Desktop\5장\5장 이미지\그림 5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27590"/>
            <a:ext cx="5572436" cy="20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896544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이미지와 그래픽 편집 소프트웨어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프로세싱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소프트웨어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 등과 같은 디지털 이미지의 편집 작업을 위한 프로그램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확대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회전 등과 같은 기하학적 변환과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색보정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색변환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매트 페인팅을 통한 디지털 영상 합성 등의 작업을 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스타일러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등이 대표적임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15329272" descr="EMB000018ecbed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45" y="3234105"/>
            <a:ext cx="610577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21492" y="5649917"/>
            <a:ext cx="29209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드로잉 계열의 프로그램과 이미지 편집 프로그램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896544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포토샵과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일러스트레이터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24744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어도비시스템즈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(Adobe Systems)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사에서 개발한 이미지 편집 소프트웨어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이미지의 편집에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 보정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 효과와 같은 이미지 변형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오래된 사진 복원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합성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문자디자인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웹디자인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등에서 많이 활용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어도비시스템즈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(Adobe Systems)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사에서 개발한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이미지의 생성과 편집에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로고 디자인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디자인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인쇄 디자인 등에 활용됨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650" name="Picture 2" descr="C:\Users\Kim Yong Tae\Desktop\5장\5장 이미지\그림 5-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46766"/>
            <a:ext cx="5349798" cy="22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04056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디스플레이 장치의 이미지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96752"/>
            <a:ext cx="799288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픽셀을 구성하는 비트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픽셀의 색상 수는 픽셀을 구성하는 비트의 수로 결정됨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2401" y="2098989"/>
            <a:ext cx="3967671" cy="2721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0257" y="4941168"/>
            <a:ext cx="6028047" cy="13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07362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이미지를 픽셀 단위로 분해하여 각 픽셀의 색상과 위치를 저장하는 방식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표시되는 이미지와 메모리에 저장되어 있는 이미지의 비트 대 비트 형태가 일치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저장하는 데 필요한 메모리 용량이 크고 디스플레이 부분의 하드웨어가 복잡함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레스터</a:t>
            </a:r>
            <a:r>
              <a:rPr lang="en-US" altLang="ko-KR" sz="1200" dirty="0" smtClean="0"/>
              <a:t>(Raster) </a:t>
            </a:r>
            <a:r>
              <a:rPr lang="ko-KR" altLang="en-US" sz="1200" dirty="0" smtClean="0"/>
              <a:t>이미지라고도 함</a:t>
            </a:r>
            <a:endParaRPr lang="en-US" altLang="ko-KR" sz="1200" dirty="0" smtClean="0"/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래스터는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수평 주사선을 구성하는 연속적인 픽셀의 집합을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15327752" descr="EMB000018ecbe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611934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7675" y="5775066"/>
            <a:ext cx="33473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래스터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방식의 개념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왼쪽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래스터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스캔의 형태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표현하는 구조가 단순하기 때문에 화면에 이미지를 나타내는 속도가 벡터 이미지에 비해 빠름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이미지의 각 픽셀에 대한 정보는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I(</a:t>
            </a:r>
            <a:r>
              <a:rPr kumimoji="0"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r,c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표현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I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명도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(Brightness), r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각각 행과 열을 의미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사진이나 회화 이미지를 표현할 때 많이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픽셀은 하나의 색상을 표현하기 위해 적색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(Red),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(Green),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청색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(Blue)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값을 적절히 배합하여 색을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윈도우의 비트맵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.bmp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GIF, JPEG, PNG, TIFF, PCT, PCX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등으로 저장된 파일은 모두 비트맵 방식임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방식의 대표적인 이미지 처리 프로그램으로는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페인터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코렐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등이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비트맵 방식과 벡터 방식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비트맵 방식의 단점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각각의 픽셀에 명암과 색상을 정보를 모두 저장해야 하기 때문에 파일의 용량이 증가함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이미지를 확대하거나 축소할 경우 이미지의 외관선 부분이 계단 모양으로 변형됨</a:t>
            </a:r>
            <a:endParaRPr lang="en-US" altLang="ko-KR" sz="1200" dirty="0" smtClean="0"/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최근에는 이미지의 외곽선을 따라 점의 크기를 다르게 하여 외곽선 부분이 매끄럽게 보이도록 하는 기술 </a:t>
            </a:r>
            <a:r>
              <a:rPr lang="en-US" altLang="ko-KR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 </a:t>
            </a: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_x215328392" descr="EMB000018ecbe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53681"/>
            <a:ext cx="421572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15327672" descr="EMB000018ecbe2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01008"/>
            <a:ext cx="2286000" cy="15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59632" y="5152396"/>
            <a:ext cx="14927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비트맵 이미지의 확대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5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13396</TotalTime>
  <Words>3056</Words>
  <Application>Microsoft Office PowerPoint</Application>
  <PresentationFormat>화면 슬라이드 쇼(4:3)</PresentationFormat>
  <Paragraphs>484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서식</vt:lpstr>
      <vt:lpstr>Chapter 05. 이미지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김성무</dc:creator>
  <cp:lastModifiedBy>ej</cp:lastModifiedBy>
  <cp:revision>1158</cp:revision>
  <dcterms:created xsi:type="dcterms:W3CDTF">2012-07-11T10:23:22Z</dcterms:created>
  <dcterms:modified xsi:type="dcterms:W3CDTF">2015-04-02T07:48:28Z</dcterms:modified>
</cp:coreProperties>
</file>